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9" r:id="rId2"/>
    <p:sldId id="268" r:id="rId3"/>
    <p:sldId id="278" r:id="rId4"/>
    <p:sldId id="291" r:id="rId5"/>
    <p:sldId id="260" r:id="rId6"/>
    <p:sldId id="292" r:id="rId7"/>
    <p:sldId id="270" r:id="rId8"/>
    <p:sldId id="266" r:id="rId9"/>
    <p:sldId id="286" r:id="rId10"/>
    <p:sldId id="293" r:id="rId11"/>
    <p:sldId id="267" r:id="rId12"/>
    <p:sldId id="290" r:id="rId13"/>
    <p:sldId id="283" r:id="rId14"/>
    <p:sldId id="281" r:id="rId15"/>
    <p:sldId id="285" r:id="rId16"/>
    <p:sldId id="294" r:id="rId17"/>
    <p:sldId id="272" r:id="rId18"/>
    <p:sldId id="262" r:id="rId19"/>
  </p:sldIdLst>
  <p:sldSz cx="12192000" cy="6858000"/>
  <p:notesSz cx="6858000" cy="9144000"/>
  <p:embeddedFontLst>
    <p:embeddedFont>
      <p:font typeface="Yoon® 민국" panose="020B0303000000000000" pitchFamily="50" charset="-127"/>
      <p:regular r:id="rId21"/>
      <p:bold r:id="rId22"/>
    </p:embeddedFont>
    <p:embeddedFont>
      <p:font typeface="나눔스퀘어라운드 Bold" panose="020B0600000101010101" pitchFamily="50" charset="-127"/>
      <p:bold r:id="rId23"/>
    </p:embeddedFont>
    <p:embeddedFont>
      <p:font typeface="나눔스퀘어라운드 ExtraBold" panose="020B0600000101010101" pitchFamily="50" charset="-127"/>
      <p:bold r:id="rId24"/>
    </p:embeddedFont>
    <p:embeddedFont>
      <p:font typeface="여기어때 잘난체" panose="020B0600000101010101" pitchFamily="50" charset="-127"/>
      <p:bold r:id="rId25"/>
    </p:embeddedFont>
    <p:embeddedFont>
      <p:font typeface="HY견고딕" panose="02030600000101010101" pitchFamily="18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여기어때 잘난체 OTF" panose="020B0600000101010101" pitchFamily="34" charset="-127"/>
      <p:bold r:id="rId28"/>
    </p:embeddedFont>
    <p:embeddedFont>
      <p:font typeface="나눔스퀘어라운드 Regular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hacjin" initials="lh" lastIdx="1" clrIdx="0">
    <p:extLst>
      <p:ext uri="{19B8F6BF-5375-455C-9EA6-DF929625EA0E}">
        <p15:presenceInfo xmlns:p15="http://schemas.microsoft.com/office/powerpoint/2012/main" userId="4d2507e6cf4606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CDCDCD"/>
    <a:srgbClr val="A7A7A7"/>
    <a:srgbClr val="415C6F"/>
    <a:srgbClr val="6A6A6A"/>
    <a:srgbClr val="365367"/>
    <a:srgbClr val="F593AC"/>
    <a:srgbClr val="FBD9E2"/>
    <a:srgbClr val="F1D3CB"/>
    <a:srgbClr val="ED3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82" autoAdjust="0"/>
  </p:normalViewPr>
  <p:slideViewPr>
    <p:cSldViewPr snapToGrid="0" showGuides="1">
      <p:cViewPr varScale="1">
        <p:scale>
          <a:sx n="62" d="100"/>
          <a:sy n="62" d="100"/>
        </p:scale>
        <p:origin x="216" y="7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EB747-6C69-4891-9A89-A8842E1F61AB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1D6A4-2909-46E8-B549-FC54A68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0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8</a:t>
            </a:r>
            <a:r>
              <a:rPr lang="ko-KR" altLang="en-US" baseline="0" dirty="0" smtClean="0"/>
              <a:t>조 </a:t>
            </a:r>
            <a:r>
              <a:rPr lang="ko-KR" altLang="en-US" baseline="0" dirty="0" err="1" smtClean="0"/>
              <a:t>두근마켓</a:t>
            </a:r>
            <a:r>
              <a:rPr lang="ko-KR" altLang="en-US" baseline="0" dirty="0" smtClean="0"/>
              <a:t> 발표를 맡은 </a:t>
            </a:r>
            <a:r>
              <a:rPr lang="en-US" altLang="ko-KR" baseline="0" dirty="0" smtClean="0"/>
              <a:t>OOO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1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개까지의 이미지 업로드와 간편하고 쉬운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삭제가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5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관심있는 물품을 찜 할 수 있는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상품에 있는 하트를 누르면 </a:t>
            </a:r>
            <a:r>
              <a:rPr lang="ko-KR" altLang="en-US" dirty="0" err="1" smtClean="0"/>
              <a:t>심쿵</a:t>
            </a:r>
            <a:r>
              <a:rPr lang="ko-KR" altLang="en-US" dirty="0" smtClean="0"/>
              <a:t> 목록에 추가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슬라이드 페이지와 마이 페이지에서 </a:t>
            </a:r>
            <a:r>
              <a:rPr lang="ko-KR" altLang="en-US" dirty="0" err="1" smtClean="0"/>
              <a:t>심쿵</a:t>
            </a:r>
            <a:r>
              <a:rPr lang="ko-KR" altLang="en-US" dirty="0" smtClean="0"/>
              <a:t> 목록을 바로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오버를 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상품의 가격을 확인할 수 있어 간편하게 가격비교를 할 수 있도록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사용자들의 찜 개수를 기반으로 메인페이지에 판매 중인 상품의 </a:t>
            </a:r>
            <a:r>
              <a:rPr lang="ko-KR" altLang="en-US" dirty="0" err="1" smtClean="0"/>
              <a:t>인기챠트를</a:t>
            </a:r>
            <a:r>
              <a:rPr lang="ko-KR" altLang="en-US" dirty="0" smtClean="0"/>
              <a:t> 제공하였습니다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8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두근</a:t>
            </a:r>
            <a:r>
              <a:rPr lang="ko-KR" altLang="en-US" dirty="0" smtClean="0"/>
              <a:t> 마켓의 대표적인 서비스인 지도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 동네에 없는 물품은 자신의 구 기반의 지도를 클릭하면 판매하는 물품을 리스트를 통해 바로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리스트에서 물품을 찾았을 경우 클릭을 통해 상세 페이지로도 이동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서비스는 구의 범위가 방대하여 강남구 기반으로 개발하였습니다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본인이 사는 지역에 물건이 없을 때는 해당하는 구까지 확대해 검색이 가능합니다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값인 </a:t>
            </a:r>
            <a:r>
              <a:rPr lang="ko-KR" altLang="en-US" dirty="0" err="1" smtClean="0"/>
              <a:t>최신순</a:t>
            </a:r>
            <a:r>
              <a:rPr lang="ko-KR" altLang="en-US" dirty="0" smtClean="0"/>
              <a:t> 뿐만 아니라 저렴한 </a:t>
            </a:r>
            <a:r>
              <a:rPr lang="ko-KR" altLang="en-US" dirty="0" err="1" smtClean="0"/>
              <a:t>가격순으로</a:t>
            </a:r>
            <a:r>
              <a:rPr lang="ko-KR" altLang="en-US" dirty="0" smtClean="0"/>
              <a:t> 물건을 정렬할 수도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판매 상태 별 원하는 상품만 확인 할 수 있도록 제작되었습니다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판매</a:t>
            </a:r>
            <a:r>
              <a:rPr lang="ko-KR" altLang="en-US" baseline="0" dirty="0" smtClean="0"/>
              <a:t> 완료의 경우 중고 거래상 상품의 가격의 기준을 확인하는 경우가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이유로 넣게 된 필터입니다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이처럼 </a:t>
            </a:r>
            <a:r>
              <a:rPr lang="ko-KR" altLang="en-US" dirty="0" smtClean="0"/>
              <a:t>지역별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최신순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가격순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판매상태</a:t>
            </a:r>
            <a:r>
              <a:rPr lang="ko-KR" altLang="en-US" dirty="0" smtClean="0"/>
              <a:t> 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가지의 필터를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한 번으로 쉽게 원하는 필터를 선택해 사용할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추가적으로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상품을 제공해 원하는 상품의 부류 또한 나눌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02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구매자가 상품 구매 시 </a:t>
            </a:r>
            <a:r>
              <a:rPr lang="ko-KR" altLang="en-US" dirty="0" err="1" smtClean="0"/>
              <a:t>판매자에</a:t>
            </a:r>
            <a:r>
              <a:rPr lang="ko-KR" altLang="en-US" dirty="0" smtClean="0"/>
              <a:t> 대한 신뢰도를 높이기 위해 유저 별 </a:t>
            </a:r>
            <a:r>
              <a:rPr lang="ko-KR" altLang="en-US" dirty="0" err="1" smtClean="0"/>
              <a:t>두근</a:t>
            </a:r>
            <a:r>
              <a:rPr lang="ko-KR" altLang="en-US" dirty="0" smtClean="0"/>
              <a:t> 지수를 표시합니다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판매자가 판매 완료를 누르면 채팅을 나눴던 사용자를 기반으로 구매자를 선택합니다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선택된 구매자는 </a:t>
            </a:r>
            <a:r>
              <a:rPr lang="ko-KR" altLang="en-US" dirty="0" err="1" smtClean="0"/>
              <a:t>판매자에</a:t>
            </a:r>
            <a:r>
              <a:rPr lang="ko-KR" altLang="en-US" dirty="0" smtClean="0"/>
              <a:t> 대한 평가를 진행할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평가된 수치를 기반으로 </a:t>
            </a:r>
            <a:r>
              <a:rPr lang="ko-KR" altLang="en-US" dirty="0" err="1" smtClean="0"/>
              <a:t>두근</a:t>
            </a:r>
            <a:r>
              <a:rPr lang="ko-KR" altLang="en-US" dirty="0" smtClean="0"/>
              <a:t> 지수를 산정했고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판매 물품과 프로필에서 확인할 수 있도록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8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쪽지 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구매를 원하는 물품이 있는 경우 </a:t>
            </a:r>
            <a:r>
              <a:rPr lang="ko-KR" altLang="en-US" dirty="0" err="1" smtClean="0"/>
              <a:t>판매자에게</a:t>
            </a:r>
            <a:r>
              <a:rPr lang="ko-KR" altLang="en-US" dirty="0" smtClean="0"/>
              <a:t> 쪽지를 통해 거래를 요청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새롭게 받은 쪽지는 </a:t>
            </a:r>
            <a:r>
              <a:rPr lang="ko-KR" altLang="en-US" dirty="0" err="1" smtClean="0"/>
              <a:t>미리보기를</a:t>
            </a:r>
            <a:r>
              <a:rPr lang="ko-KR" altLang="en-US" dirty="0" smtClean="0"/>
              <a:t> 통해 확인 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쪽지함에서는 받은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보낸 쪽지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읽은 여부를 통해 확인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뿐만 아니라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답장 기능도 제공해 사용자가 편리하게 쪽지를 통해 거래를 할 수 있도록 서비스하고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34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서비스의 흐름인 아키텍처 구조 부분입니다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EC2의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컴퓨터 환경을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Apache서버와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tomcat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Boot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배포하였습니다.</a:t>
            </a:r>
          </a:p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서비스의 흐름은 클라이언트의 요청이 들어오면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Controller단이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판별하고 이를 통한 Service 호출 및 응답, 그에 필요한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JPA가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메서드를 활용해 조회, 추가, 수정, 삭제가 가능하도록 만들었습니다.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84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소개입니다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프론트엔드를</a:t>
            </a:r>
            <a:r>
              <a:rPr lang="ko-KR" altLang="en-US" dirty="0" smtClean="0"/>
              <a:t> 담당한 </a:t>
            </a:r>
            <a:r>
              <a:rPr lang="ko-KR" altLang="en-US" dirty="0" err="1" smtClean="0"/>
              <a:t>이현빈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한수연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송다은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백엔드를</a:t>
            </a:r>
            <a:r>
              <a:rPr lang="ko-KR" altLang="en-US" baseline="0" dirty="0" smtClean="0"/>
              <a:t> 담당한 </a:t>
            </a:r>
            <a:r>
              <a:rPr lang="ko-KR" altLang="en-US" baseline="0" dirty="0" err="1" smtClean="0"/>
              <a:t>이학진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이민우로</a:t>
            </a:r>
            <a:r>
              <a:rPr lang="ko-KR" altLang="en-US" baseline="0" dirty="0" smtClean="0"/>
              <a:t> 이루어져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간단한 저희 프로젝트 후기입니다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0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ko-KR" altLang="en-US" dirty="0" err="1" smtClean="0"/>
              <a:t>두근마켓</a:t>
            </a:r>
            <a:r>
              <a:rPr lang="ko-KR" altLang="en-US" dirty="0" smtClean="0"/>
              <a:t> 발표를 마치겠습니다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1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중고 시장은 점점 커지고 있는데요</a:t>
            </a:r>
            <a:b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중고나라 카페는 회원 수 2,100만명으로 우리나라 인구의 절반에 가까운 사람이 이용하고 있습니다.</a:t>
            </a:r>
          </a:p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또한, 연간 방문자 수는 1억 9000만명, 거래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액은 3조 이상으로 앞으로도 계속해서 이용자가 점점 늘어나고 시장은 점점 커질 것으로 예상하고 있습니다.</a:t>
            </a:r>
          </a:p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중고거래 시장은 경제가 불황일수록 중고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거래가 늘어나고, 갈수록 진화하고 새로운 부가가치를 창출해내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무궁무진한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성장가능성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내다보고 있습니다.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6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중고거래 시장인 </a:t>
            </a:r>
            <a:r>
              <a:rPr lang="ko-KR" altLang="en-US" dirty="0" err="1" smtClean="0"/>
              <a:t>당근마켓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번개장터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중고나라를</a:t>
            </a:r>
            <a:r>
              <a:rPr lang="ko-KR" altLang="en-US" dirty="0" smtClean="0"/>
              <a:t> 비교해 보았습니다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 서비스의 대표적인 특징으로는 </a:t>
            </a:r>
            <a:r>
              <a:rPr lang="ko-KR" altLang="en-US" dirty="0" err="1" smtClean="0"/>
              <a:t>거래평가와</a:t>
            </a:r>
            <a:r>
              <a:rPr lang="ko-KR" altLang="en-US" dirty="0" smtClean="0"/>
              <a:t> 직거래 위주의 서비스를 지원하고 편의성을 위해 간단한 필터 기능을 지원하고 있었습니다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이에 반해 일부는 웹 버전을 지원하지 않고 모바일 버전만 제공하며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했을 때만 조회 등의 서비스를 사용할 수 있어 불편함을 느끼는 고객도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지도에서 상품을 확인하는 기능을 제공하지 않아 사용자가 직접 지도상 위치를 확인해야하는 번거로움을 감수해야만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 때문에 저희는 기존의 장점은 살리고 단점은 개선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기능을 추가한 새로운 서비스를 탄생시켰습니다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5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서비스의 기술적 경쟁력을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</a:t>
            </a:r>
            <a:r>
              <a:rPr lang="en-US" altLang="ko-KR" dirty="0" smtClean="0"/>
              <a:t>, </a:t>
            </a:r>
            <a:r>
              <a:rPr lang="ko-KR" altLang="en-US" baseline="0" dirty="0" err="1" smtClean="0"/>
              <a:t>반응형</a:t>
            </a:r>
            <a:r>
              <a:rPr lang="ko-KR" altLang="en-US" baseline="0" dirty="0" smtClean="0"/>
              <a:t> 웹을 통한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/</a:t>
            </a:r>
            <a:r>
              <a:rPr lang="ko-KR" altLang="en-US" dirty="0" smtClean="0"/>
              <a:t>모바일 두</a:t>
            </a:r>
            <a:r>
              <a:rPr lang="ko-KR" altLang="en-US" baseline="0" dirty="0" smtClean="0"/>
              <a:t> 가지 버전을 제공합니다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부족 했던 필터 기능에서 추가된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가지의 다양한 필터를 지원합니다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판매한 물품에 대한 실제 구매자의 거래 평가를 진행해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기반으로 </a:t>
            </a:r>
            <a:r>
              <a:rPr lang="ko-KR" altLang="en-US" baseline="0" dirty="0" err="1" smtClean="0"/>
              <a:t>두근</a:t>
            </a:r>
            <a:r>
              <a:rPr lang="ko-KR" altLang="en-US" baseline="0" dirty="0" smtClean="0"/>
              <a:t> 지수를 산정하였고 사용자들의 신뢰도를 높였습니다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기존의 서비스에서는 없었던 지도 기능을 제공합니다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자신의 동네를 기반으로 구 단위 주변 동네의 물품을 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확인할 수 있도록 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완성된 서비스가 </a:t>
            </a:r>
            <a:r>
              <a:rPr lang="ko-KR" altLang="en-US" dirty="0" err="1" smtClean="0"/>
              <a:t>두근마켓입니다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소개영상</a:t>
            </a:r>
            <a:r>
              <a:rPr lang="ko-KR" altLang="en-US" dirty="0" smtClean="0"/>
              <a:t> 보고 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5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핵심 서비스를 간단하게 다시 한번 소개하겠습니다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4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두근</a:t>
            </a:r>
            <a:r>
              <a:rPr lang="ko-KR" altLang="en-US" dirty="0" smtClean="0"/>
              <a:t> 마켓은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웹으로 모바일과 웹에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동일한 기능을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뿐만 아니라 모바일과 웹에 맞춤형 </a:t>
            </a:r>
            <a:r>
              <a:rPr lang="en-US" altLang="ko-KR" dirty="0" smtClean="0"/>
              <a:t>UI/UX</a:t>
            </a:r>
            <a:r>
              <a:rPr lang="ko-KR" altLang="en-US" dirty="0" smtClean="0"/>
              <a:t>를 제공하여 사용자의 편의성을 높였습니다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6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이메일 인증 회원가입입니다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회원가입의 경우 이메일을 입력하면 구글 </a:t>
            </a:r>
            <a:r>
              <a:rPr lang="en-US" altLang="ko-KR" dirty="0" smtClean="0"/>
              <a:t>SMTP</a:t>
            </a:r>
            <a:r>
              <a:rPr lang="ko-KR" altLang="en-US" dirty="0" smtClean="0"/>
              <a:t>서버를 활용해 랜덤의 인증번호를 보냅니다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받은 인증번호를 입력해야 회원가입이 가능하도록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1D6A4-2909-46E8-B549-FC54A683B5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89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67285" y="5499892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r>
              <a:rPr lang="ko-KR" altLang="en-US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 송다은</a:t>
            </a:r>
            <a:r>
              <a:rPr lang="en-US" altLang="ko-KR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이민우</a:t>
            </a:r>
            <a:r>
              <a:rPr lang="en-US" altLang="ko-KR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 err="1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이학진</a:t>
            </a:r>
            <a:r>
              <a:rPr lang="en-US" altLang="ko-KR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이현빈</a:t>
            </a:r>
            <a:r>
              <a:rPr lang="en-US" altLang="ko-KR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한수연</a:t>
            </a:r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26902909-28F6-44C5-AD8C-6A423657D1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04" y="4122563"/>
            <a:ext cx="3917983" cy="14697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FD7616-4007-4783-A702-A56AB5948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8" y="950345"/>
            <a:ext cx="3327376" cy="33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23784" y="5967669"/>
            <a:ext cx="8425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이미지 파일 업로드 및 수정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 가능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3758" y="243991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CRUD</a:t>
            </a:r>
            <a:endParaRPr lang="ko-KR" altLang="en-US" sz="3600" spc="-3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1"/>
            <a:ext cx="1346558" cy="6857995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1581" y="17765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E0F9AE-B1DB-4772-98EF-1599647D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3" y="1076608"/>
            <a:ext cx="4597042" cy="4704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C9B263-5AFB-4C18-B63A-8BA434BD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823984"/>
            <a:ext cx="4597042" cy="49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22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62884" y="5893452"/>
            <a:ext cx="8528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찜 개수 기반 인기차트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찜 한 상품 모아 보기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3758" y="243991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찜 기능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-1"/>
            <a:ext cx="1346558" cy="1089239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1581" y="17765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07B4D-461E-4695-9088-1B0C3E06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67" y="1342350"/>
            <a:ext cx="4329567" cy="4173299"/>
          </a:xfrm>
          <a:prstGeom prst="rect">
            <a:avLst/>
          </a:prstGeom>
          <a:ln w="6350">
            <a:solidFill>
              <a:srgbClr val="DDDDDD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B7BB18-976D-4C2E-A2D9-F2BE0B31B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2" y="1609013"/>
            <a:ext cx="5488411" cy="37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90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825FAB-685A-4928-93F6-96D92374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5" y="648196"/>
            <a:ext cx="10908000" cy="5537429"/>
          </a:xfrm>
          <a:prstGeom prst="rect">
            <a:avLst/>
          </a:prstGeom>
        </p:spPr>
      </p:pic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F2801-188B-4A22-A631-6C58B17C02AF}"/>
              </a:ext>
            </a:extLst>
          </p:cNvPr>
          <p:cNvSpPr/>
          <p:nvPr/>
        </p:nvSpPr>
        <p:spPr>
          <a:xfrm>
            <a:off x="9892625" y="181951"/>
            <a:ext cx="2093345" cy="21543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B5D326-C547-4345-B7F2-73610703E486}"/>
              </a:ext>
            </a:extLst>
          </p:cNvPr>
          <p:cNvSpPr/>
          <p:nvPr/>
        </p:nvSpPr>
        <p:spPr>
          <a:xfrm>
            <a:off x="9564108" y="544286"/>
            <a:ext cx="2093345" cy="21543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DD86F-3131-4875-8CAB-F9A67118A7C5}"/>
              </a:ext>
            </a:extLst>
          </p:cNvPr>
          <p:cNvSpPr txBox="1"/>
          <p:nvPr/>
        </p:nvSpPr>
        <p:spPr>
          <a:xfrm>
            <a:off x="9605190" y="1015648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지도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47449" y="275634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DDAA5-C465-49DD-BEE8-79B67B622761}"/>
              </a:ext>
            </a:extLst>
          </p:cNvPr>
          <p:cNvGrpSpPr/>
          <p:nvPr/>
        </p:nvGrpSpPr>
        <p:grpSpPr>
          <a:xfrm>
            <a:off x="6671442" y="4131054"/>
            <a:ext cx="4476019" cy="1294544"/>
            <a:chOff x="6452955" y="3945277"/>
            <a:chExt cx="4476019" cy="129454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7E024C-6C51-4639-8A73-C1C07217E289}"/>
                </a:ext>
              </a:extLst>
            </p:cNvPr>
            <p:cNvSpPr/>
            <p:nvPr/>
          </p:nvSpPr>
          <p:spPr>
            <a:xfrm>
              <a:off x="6452955" y="3945277"/>
              <a:ext cx="4476019" cy="1294544"/>
            </a:xfrm>
            <a:prstGeom prst="round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455896-54A1-4376-ABF8-F9D14E5DA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303" y="4335329"/>
              <a:ext cx="514441" cy="5144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023122-B29A-4F2E-9BCA-1374F4A0E161}"/>
                </a:ext>
              </a:extLst>
            </p:cNvPr>
            <p:cNvSpPr txBox="1"/>
            <p:nvPr/>
          </p:nvSpPr>
          <p:spPr>
            <a:xfrm>
              <a:off x="7342842" y="4177051"/>
              <a:ext cx="32806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우리 지역에 없는 물품은</a:t>
              </a:r>
              <a:endPara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dist"/>
              <a:r>
                <a:rPr lang="ko-KR" altLang="en-US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지도에서 간편하게 찾기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8819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46558" y="17329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필터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652" y="17765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FC9EB3-E049-4937-847E-BCD2BEF03434}"/>
              </a:ext>
            </a:extLst>
          </p:cNvPr>
          <p:cNvGrpSpPr/>
          <p:nvPr/>
        </p:nvGrpSpPr>
        <p:grpSpPr>
          <a:xfrm>
            <a:off x="1056208" y="1447905"/>
            <a:ext cx="10079584" cy="4570482"/>
            <a:chOff x="933937" y="1294927"/>
            <a:chExt cx="10079584" cy="4570482"/>
          </a:xfrm>
        </p:grpSpPr>
        <p:sp>
          <p:nvSpPr>
            <p:cNvPr id="22" name="TextBox 21"/>
            <p:cNvSpPr txBox="1"/>
            <p:nvPr/>
          </p:nvSpPr>
          <p:spPr>
            <a:xfrm>
              <a:off x="8547463" y="1294927"/>
              <a:ext cx="2466058" cy="4570482"/>
            </a:xfrm>
            <a:prstGeom prst="rect">
              <a:avLst/>
            </a:prstGeom>
            <a:solidFill>
              <a:srgbClr val="FBD9E2"/>
            </a:solidFill>
            <a:ln>
              <a:solidFill>
                <a:srgbClr val="FBD9E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  <a:p>
              <a:pPr algn="ctr"/>
              <a:endPara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지역별</a:t>
              </a:r>
              <a:endPara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32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최신순</a:t>
              </a:r>
              <a:endPara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32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가격순</a:t>
              </a:r>
              <a:endPara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판매 상태</a:t>
              </a:r>
              <a:endPara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  <a:p>
              <a:pPr algn="ctr"/>
              <a:r>
                <a:rPr lang="en-US" altLang="ko-KR" sz="3600" dirty="0">
                  <a:solidFill>
                    <a:srgbClr val="ED3B6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4</a:t>
              </a:r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가지</a:t>
              </a:r>
              <a:endPara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필터 제공</a:t>
              </a:r>
              <a:endPara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</a:t>
              </a:r>
            </a:p>
            <a:p>
              <a:pPr algn="ctr"/>
              <a:r>
                <a:rPr lang="ko-KR" altLang="en-US" sz="1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443ADCB-960A-4B34-BEA8-5A24BD2A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937" y="1305201"/>
              <a:ext cx="7613526" cy="4555823"/>
            </a:xfrm>
            <a:prstGeom prst="rect">
              <a:avLst/>
            </a:prstGeom>
            <a:ln>
              <a:solidFill>
                <a:srgbClr val="DDDDD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862195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D317CC-4D26-48F9-80EF-F2C65F03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47" y="0"/>
            <a:ext cx="6768000" cy="6881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H="1">
            <a:off x="0" y="5"/>
            <a:ext cx="5436000" cy="826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4882" y="4816277"/>
            <a:ext cx="52822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별 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두근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지수 표시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 완료 시 판매한 유저 선택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853" y="49126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매너 평가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882" y="62189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882" y="6042900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선택된 유저는 마이 페이지에서 매너 평가 가능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CF1AE8-E1AA-4982-8121-ECA3E5F0E782}"/>
              </a:ext>
            </a:extLst>
          </p:cNvPr>
          <p:cNvGrpSpPr/>
          <p:nvPr/>
        </p:nvGrpSpPr>
        <p:grpSpPr>
          <a:xfrm>
            <a:off x="5416091" y="0"/>
            <a:ext cx="6788912" cy="6881484"/>
            <a:chOff x="5416091" y="0"/>
            <a:chExt cx="6788912" cy="68814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B25EAD-6B69-4D0A-AEBF-300CAE113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4" r="493"/>
            <a:stretch/>
          </p:blipFill>
          <p:spPr>
            <a:xfrm>
              <a:off x="5416091" y="0"/>
              <a:ext cx="6788912" cy="6881484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35A1744-8F30-436E-9FC5-9FD372121E19}"/>
                </a:ext>
              </a:extLst>
            </p:cNvPr>
            <p:cNvSpPr/>
            <p:nvPr/>
          </p:nvSpPr>
          <p:spPr>
            <a:xfrm>
              <a:off x="9642764" y="4378037"/>
              <a:ext cx="1745673" cy="623455"/>
            </a:xfrm>
            <a:prstGeom prst="roundRect">
              <a:avLst>
                <a:gd name="adj" fmla="val 38889"/>
              </a:avLst>
            </a:prstGeom>
            <a:noFill/>
            <a:ln w="38100">
              <a:solidFill>
                <a:srgbClr val="F59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24CA92-AF10-4428-83D8-0301250C846E}"/>
              </a:ext>
            </a:extLst>
          </p:cNvPr>
          <p:cNvGrpSpPr/>
          <p:nvPr/>
        </p:nvGrpSpPr>
        <p:grpSpPr>
          <a:xfrm>
            <a:off x="5416091" y="6503"/>
            <a:ext cx="6788912" cy="6881484"/>
            <a:chOff x="5416091" y="-13375"/>
            <a:chExt cx="6788912" cy="68814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5E750A8-099F-4789-B15B-1B4027C3F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-40000"/>
                      </a14:imgEffect>
                    </a14:imgLayer>
                  </a14:imgProps>
                </a:ext>
              </a:extLst>
            </a:blip>
            <a:srcRect l="414" r="493"/>
            <a:stretch/>
          </p:blipFill>
          <p:spPr>
            <a:xfrm>
              <a:off x="5416091" y="-13375"/>
              <a:ext cx="6788912" cy="6881484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1177483-D80C-4648-B1DB-33F472445CF7}"/>
                </a:ext>
              </a:extLst>
            </p:cNvPr>
            <p:cNvGrpSpPr/>
            <p:nvPr/>
          </p:nvGrpSpPr>
          <p:grpSpPr>
            <a:xfrm>
              <a:off x="7615295" y="2726871"/>
              <a:ext cx="2390504" cy="1400992"/>
              <a:chOff x="9503054" y="3600500"/>
              <a:chExt cx="2390504" cy="140099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08BEFF0-1FAA-4BEF-8E69-874B53304FBF}"/>
                  </a:ext>
                </a:extLst>
              </p:cNvPr>
              <p:cNvGrpSpPr/>
              <p:nvPr/>
            </p:nvGrpSpPr>
            <p:grpSpPr>
              <a:xfrm>
                <a:off x="9503054" y="3600500"/>
                <a:ext cx="2390504" cy="1400992"/>
                <a:chOff x="8614019" y="2733851"/>
                <a:chExt cx="2390504" cy="1400992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24E5BA19-4F0D-43F5-8B91-549A54384BF0}"/>
                    </a:ext>
                  </a:extLst>
                </p:cNvPr>
                <p:cNvSpPr/>
                <p:nvPr/>
              </p:nvSpPr>
              <p:spPr>
                <a:xfrm>
                  <a:off x="8614019" y="2733851"/>
                  <a:ext cx="2390504" cy="1400992"/>
                </a:xfrm>
                <a:prstGeom prst="roundRect">
                  <a:avLst>
                    <a:gd name="adj" fmla="val 514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CB0E5987-D204-42EB-B36C-232211085C55}"/>
                    </a:ext>
                  </a:extLst>
                </p:cNvPr>
                <p:cNvGrpSpPr/>
                <p:nvPr/>
              </p:nvGrpSpPr>
              <p:grpSpPr>
                <a:xfrm>
                  <a:off x="8614019" y="3792673"/>
                  <a:ext cx="2390504" cy="342170"/>
                  <a:chOff x="8614019" y="3792673"/>
                  <a:chExt cx="2390504" cy="342170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3DE71339-59D1-4DF2-82FF-F6A328B586FE}"/>
                      </a:ext>
                    </a:extLst>
                  </p:cNvPr>
                  <p:cNvSpPr/>
                  <p:nvPr/>
                </p:nvSpPr>
                <p:spPr>
                  <a:xfrm>
                    <a:off x="8614019" y="3792673"/>
                    <a:ext cx="2390504" cy="342170"/>
                  </a:xfrm>
                  <a:prstGeom prst="roundRect">
                    <a:avLst>
                      <a:gd name="adj" fmla="val 18904"/>
                    </a:avLst>
                  </a:prstGeom>
                  <a:solidFill>
                    <a:srgbClr val="3653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512759DE-5E6B-445B-B26C-525F3156C3C9}"/>
                      </a:ext>
                    </a:extLst>
                  </p:cNvPr>
                  <p:cNvSpPr/>
                  <p:nvPr/>
                </p:nvSpPr>
                <p:spPr>
                  <a:xfrm>
                    <a:off x="8614019" y="3792673"/>
                    <a:ext cx="2390504" cy="120421"/>
                  </a:xfrm>
                  <a:prstGeom prst="rect">
                    <a:avLst/>
                  </a:prstGeom>
                  <a:solidFill>
                    <a:srgbClr val="3653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5402679-2136-4056-A1B8-C0A8DBB3C954}"/>
                  </a:ext>
                </a:extLst>
              </p:cNvPr>
              <p:cNvSpPr/>
              <p:nvPr/>
            </p:nvSpPr>
            <p:spPr>
              <a:xfrm flipV="1">
                <a:off x="9614648" y="4071801"/>
                <a:ext cx="2190648" cy="18000"/>
              </a:xfrm>
              <a:prstGeom prst="rect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B3F7C3-36DA-43B5-9F31-E8A4622BB595}"/>
                  </a:ext>
                </a:extLst>
              </p:cNvPr>
              <p:cNvSpPr txBox="1"/>
              <p:nvPr/>
            </p:nvSpPr>
            <p:spPr>
              <a:xfrm>
                <a:off x="9863782" y="3691329"/>
                <a:ext cx="166904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판매자는 어땠나요</a:t>
                </a:r>
                <a:r>
                  <a:rPr lang="en-US" altLang="ko-KR" sz="13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?</a:t>
                </a:r>
                <a:endParaRPr lang="ko-KR" altLang="en-US" sz="13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1CB08D-8486-418E-B105-EAC383D009A9}"/>
                  </a:ext>
                </a:extLst>
              </p:cNvPr>
              <p:cNvSpPr txBox="1"/>
              <p:nvPr/>
            </p:nvSpPr>
            <p:spPr>
              <a:xfrm>
                <a:off x="9634554" y="4106522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6A6A6A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좋았어요 </a:t>
                </a:r>
                <a:r>
                  <a:rPr lang="en-US" altLang="ko-KR" sz="1000" dirty="0">
                    <a:solidFill>
                      <a:srgbClr val="6A6A6A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/ </a:t>
                </a:r>
                <a:r>
                  <a:rPr lang="ko-KR" altLang="en-US" sz="1000" dirty="0">
                    <a:solidFill>
                      <a:srgbClr val="6A6A6A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보통이에요 </a:t>
                </a:r>
                <a:r>
                  <a:rPr lang="en-US" altLang="ko-KR" sz="1000" dirty="0">
                    <a:solidFill>
                      <a:srgbClr val="6A6A6A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/ </a:t>
                </a:r>
                <a:r>
                  <a:rPr lang="ko-KR" altLang="en-US" sz="1000" dirty="0" err="1">
                    <a:solidFill>
                      <a:srgbClr val="6A6A6A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별로예요</a:t>
                </a:r>
                <a:endParaRPr lang="ko-KR" altLang="en-US" sz="1000" dirty="0">
                  <a:solidFill>
                    <a:srgbClr val="6A6A6A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1BFD0F-BBB1-4672-BC37-00491454BC60}"/>
                  </a:ext>
                </a:extLst>
              </p:cNvPr>
              <p:cNvSpPr txBox="1"/>
              <p:nvPr/>
            </p:nvSpPr>
            <p:spPr>
              <a:xfrm>
                <a:off x="10349493" y="4348143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415C6F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좋았어요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F43E91-7185-4383-96AE-19CE0071EFB8}"/>
                  </a:ext>
                </a:extLst>
              </p:cNvPr>
              <p:cNvSpPr txBox="1"/>
              <p:nvPr/>
            </p:nvSpPr>
            <p:spPr>
              <a:xfrm>
                <a:off x="10371935" y="4707296"/>
                <a:ext cx="6527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평가하기</a:t>
                </a:r>
                <a:endParaRPr lang="ko-KR" altLang="en-US" sz="1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891" y="1430444"/>
            <a:ext cx="1815765" cy="15239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E00A452-F76E-49A8-A9BE-D82AB03F9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19" y="1264816"/>
            <a:ext cx="2888736" cy="28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68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46558" y="238613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쪽지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987" y="236869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6653" y="5100795"/>
            <a:ext cx="5279382" cy="1245708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54209" y="5100795"/>
            <a:ext cx="5279382" cy="1245708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73795" y="5431261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쪽지 보내기 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9730" y="5246594"/>
            <a:ext cx="47083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미리보기 및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보낸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읽은 상태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8723A-F945-4E71-8E91-032697810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" t="2348" r="1558" b="3107"/>
          <a:stretch/>
        </p:blipFill>
        <p:spPr>
          <a:xfrm>
            <a:off x="546653" y="1383429"/>
            <a:ext cx="5279382" cy="3552133"/>
          </a:xfrm>
          <a:prstGeom prst="roundRect">
            <a:avLst>
              <a:gd name="adj" fmla="val 2111"/>
            </a:avLst>
          </a:prstGeom>
          <a:ln>
            <a:solidFill>
              <a:srgbClr val="E1E1E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B76B80-6914-425C-B0E5-2481AF365158}"/>
              </a:ext>
            </a:extLst>
          </p:cNvPr>
          <p:cNvGrpSpPr/>
          <p:nvPr/>
        </p:nvGrpSpPr>
        <p:grpSpPr>
          <a:xfrm>
            <a:off x="8591850" y="506116"/>
            <a:ext cx="3026322" cy="4424065"/>
            <a:chOff x="8602359" y="379202"/>
            <a:chExt cx="2963343" cy="4536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D9A30B-B30C-44A7-9E96-460310E28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579"/>
            <a:stretch/>
          </p:blipFill>
          <p:spPr>
            <a:xfrm>
              <a:off x="8602359" y="379202"/>
              <a:ext cx="2963343" cy="4536000"/>
            </a:xfrm>
            <a:prstGeom prst="rect">
              <a:avLst/>
            </a:prstGeom>
            <a:ln>
              <a:solidFill>
                <a:srgbClr val="E1E1E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8D9DAC-05FF-4A77-BDE8-03D7A7A36347}"/>
                </a:ext>
              </a:extLst>
            </p:cNvPr>
            <p:cNvSpPr/>
            <p:nvPr/>
          </p:nvSpPr>
          <p:spPr>
            <a:xfrm>
              <a:off x="8661187" y="4256951"/>
              <a:ext cx="2820066" cy="18000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8FC1281-B9FD-48E2-BCAF-796143DDA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209" y="511497"/>
            <a:ext cx="2237639" cy="44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67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4188510" y="520750"/>
            <a:ext cx="7468945" cy="5869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540227" y="520750"/>
            <a:ext cx="3125037" cy="5868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5F2801-188B-4A22-A631-6C58B17C02AF}"/>
              </a:ext>
            </a:extLst>
          </p:cNvPr>
          <p:cNvSpPr/>
          <p:nvPr/>
        </p:nvSpPr>
        <p:spPr>
          <a:xfrm>
            <a:off x="9892625" y="181951"/>
            <a:ext cx="2093345" cy="21543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B5D326-C547-4345-B7F2-73610703E486}"/>
              </a:ext>
            </a:extLst>
          </p:cNvPr>
          <p:cNvSpPr/>
          <p:nvPr/>
        </p:nvSpPr>
        <p:spPr>
          <a:xfrm>
            <a:off x="9564110" y="520750"/>
            <a:ext cx="2093345" cy="21543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52BCD-81DA-4E76-8C94-AA1948A2FD0F}"/>
              </a:ext>
            </a:extLst>
          </p:cNvPr>
          <p:cNvSpPr txBox="1"/>
          <p:nvPr/>
        </p:nvSpPr>
        <p:spPr>
          <a:xfrm flipH="1">
            <a:off x="9873463" y="590731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4</a:t>
            </a:r>
            <a:endParaRPr lang="ko-KR" altLang="en-US" sz="2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D1CA6-40BC-487D-A879-A28DD43A8055}"/>
              </a:ext>
            </a:extLst>
          </p:cNvPr>
          <p:cNvSpPr txBox="1"/>
          <p:nvPr/>
        </p:nvSpPr>
        <p:spPr>
          <a:xfrm>
            <a:off x="11529482" y="909125"/>
            <a:ext cx="381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sz="4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DD86F-3131-4875-8CAB-F9A67118A7C5}"/>
              </a:ext>
            </a:extLst>
          </p:cNvPr>
          <p:cNvSpPr txBox="1"/>
          <p:nvPr/>
        </p:nvSpPr>
        <p:spPr>
          <a:xfrm>
            <a:off x="9763998" y="12579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DF6D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아키텍처</a:t>
            </a:r>
          </a:p>
        </p:txBody>
      </p:sp>
      <p:sp>
        <p:nvSpPr>
          <p:cNvPr id="51" name="CustomShape 39"/>
          <p:cNvSpPr/>
          <p:nvPr/>
        </p:nvSpPr>
        <p:spPr>
          <a:xfrm>
            <a:off x="532841" y="1187188"/>
            <a:ext cx="3148192" cy="313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://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i02a208.p.ssafy.io</a:t>
            </a:r>
            <a:endParaRPr lang="en-US" sz="1600" b="1" strike="noStrike" spc="-1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0" name="Picture 16" descr="aws 이미지 검색결과">
            <a:extLst>
              <a:ext uri="{FF2B5EF4-FFF2-40B4-BE49-F238E27FC236}">
                <a16:creationId xmlns:a16="http://schemas.microsoft.com/office/drawing/2014/main" id="{95B6CE8C-D614-4CB9-87F8-74C40804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22" y="537109"/>
            <a:ext cx="992043" cy="7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8784283" y="4755700"/>
            <a:ext cx="1026209" cy="1067495"/>
            <a:chOff x="6525278" y="4332945"/>
            <a:chExt cx="846903" cy="955537"/>
          </a:xfrm>
        </p:grpSpPr>
        <p:sp>
          <p:nvSpPr>
            <p:cNvPr id="36" name="CustomShape 27"/>
            <p:cNvSpPr/>
            <p:nvPr/>
          </p:nvSpPr>
          <p:spPr>
            <a:xfrm>
              <a:off x="6564217" y="4332945"/>
              <a:ext cx="769027" cy="955537"/>
            </a:xfrm>
            <a:prstGeom prst="can">
              <a:avLst>
                <a:gd name="adj" fmla="val 25000"/>
              </a:avLst>
            </a:prstGeom>
            <a:solidFill>
              <a:srgbClr val="6FA8DC"/>
            </a:solidFill>
            <a:ln w="9360">
              <a:noFill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100" b="0" strike="noStrike" spc="-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5" name="Picture 38" descr="마리아 디비 이미지 검색결과">
              <a:extLst>
                <a:ext uri="{FF2B5EF4-FFF2-40B4-BE49-F238E27FC236}">
                  <a16:creationId xmlns:a16="http://schemas.microsoft.com/office/drawing/2014/main" id="{FC9EF4DF-7322-447E-BD82-C95CB7964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78" y="4592760"/>
              <a:ext cx="846903" cy="435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B5AC688-7875-41ED-AB2D-7D8EC41C3F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15" y="3871197"/>
            <a:ext cx="905124" cy="507418"/>
          </a:xfrm>
          <a:prstGeom prst="rect">
            <a:avLst/>
          </a:prstGeom>
        </p:spPr>
      </p:pic>
      <p:pic>
        <p:nvPicPr>
          <p:cNvPr id="53" name="Picture 20" descr="react 이미지 검색결과">
            <a:extLst>
              <a:ext uri="{FF2B5EF4-FFF2-40B4-BE49-F238E27FC236}">
                <a16:creationId xmlns:a16="http://schemas.microsoft.com/office/drawing/2014/main" id="{073AD026-BC27-4F14-9192-24FAEEC1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43" y="3088022"/>
            <a:ext cx="1769203" cy="122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타입스크립트 이미지 검색결과">
            <a:extLst>
              <a:ext uri="{FF2B5EF4-FFF2-40B4-BE49-F238E27FC236}">
                <a16:creationId xmlns:a16="http://schemas.microsoft.com/office/drawing/2014/main" id="{3FF2DB61-1664-4A6F-8187-606D73F9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37" y="4890269"/>
            <a:ext cx="507308" cy="49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스프링부트 이미지 검색결과">
            <a:extLst>
              <a:ext uri="{FF2B5EF4-FFF2-40B4-BE49-F238E27FC236}">
                <a16:creationId xmlns:a16="http://schemas.microsoft.com/office/drawing/2014/main" id="{1E9E6A91-BF2E-4433-96CA-0BF4B636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04" y="3047975"/>
            <a:ext cx="1006952" cy="10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8727658" y="4180767"/>
            <a:ext cx="1139460" cy="445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860553" y="2517078"/>
            <a:ext cx="1238251" cy="4451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1493018" y="2517078"/>
            <a:ext cx="1238251" cy="4451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View</a:t>
            </a:r>
            <a:endParaRPr lang="ko-KR" altLang="en-US" dirty="0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7372399" y="4403319"/>
            <a:ext cx="11064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3175280" y="2798248"/>
            <a:ext cx="222068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5875B927-D585-481A-A5F8-53119B22A2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33" y="1761740"/>
            <a:ext cx="604024" cy="604024"/>
          </a:xfrm>
          <a:prstGeom prst="rect">
            <a:avLst/>
          </a:prstGeom>
        </p:spPr>
      </p:pic>
      <p:pic>
        <p:nvPicPr>
          <p:cNvPr id="82" name="Picture 10" descr="스프링부트 이미지 검색결과">
            <a:extLst>
              <a:ext uri="{FF2B5EF4-FFF2-40B4-BE49-F238E27FC236}">
                <a16:creationId xmlns:a16="http://schemas.microsoft.com/office/drawing/2014/main" id="{A34B1763-9568-4B68-896B-A2FC4C527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5695" r="29905" b="45953"/>
          <a:stretch/>
        </p:blipFill>
        <p:spPr bwMode="auto">
          <a:xfrm>
            <a:off x="6141963" y="1687045"/>
            <a:ext cx="672625" cy="6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71" y="3449128"/>
            <a:ext cx="608415" cy="608415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5860553" y="4180767"/>
            <a:ext cx="1238251" cy="445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</a:t>
            </a:r>
            <a:endParaRPr lang="ko-KR" altLang="en-US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8E97451A-3981-49C2-8CC4-D0AE6CC7763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40" y="4890270"/>
            <a:ext cx="498145" cy="498145"/>
          </a:xfrm>
          <a:prstGeom prst="rect">
            <a:avLst/>
          </a:prstGeom>
        </p:spPr>
      </p:pic>
      <p:pic>
        <p:nvPicPr>
          <p:cNvPr id="103" name="그림 102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831305" y="4889634"/>
            <a:ext cx="474658" cy="498780"/>
          </a:xfrm>
          <a:prstGeom prst="rect">
            <a:avLst/>
          </a:prstGeom>
        </p:spPr>
      </p:pic>
      <p:pic>
        <p:nvPicPr>
          <p:cNvPr id="104" name="Picture 16" descr="antd 이미지 검색결과"/>
          <p:cNvPicPr>
            <a:picLocks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40" y="4889634"/>
            <a:ext cx="474658" cy="4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DF773EE7-F1C7-4128-B24B-18B9220C3FAF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950" y="4814248"/>
            <a:ext cx="475200" cy="500400"/>
          </a:xfrm>
          <a:prstGeom prst="rect">
            <a:avLst/>
          </a:prstGeom>
        </p:spPr>
      </p:pic>
      <p:pic>
        <p:nvPicPr>
          <p:cNvPr id="114" name="Picture 18" descr="구글 로고 이미지 검색결과"/>
          <p:cNvPicPr>
            <a:picLocks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63" y="4814248"/>
            <a:ext cx="500400" cy="4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CustomShape 39"/>
          <p:cNvSpPr/>
          <p:nvPr/>
        </p:nvSpPr>
        <p:spPr>
          <a:xfrm>
            <a:off x="4998788" y="1187188"/>
            <a:ext cx="3584067" cy="313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://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i02a208.p.ssafy.io:8080</a:t>
            </a:r>
            <a:endParaRPr lang="en-US" sz="1600" b="1" strike="noStrike" spc="-1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9" name="Picture 16" descr="aws 이미지 검색결과">
            <a:extLst>
              <a:ext uri="{FF2B5EF4-FFF2-40B4-BE49-F238E27FC236}">
                <a16:creationId xmlns:a16="http://schemas.microsoft.com/office/drawing/2014/main" id="{95B6CE8C-D614-4CB9-87F8-74C40804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73" y="500632"/>
            <a:ext cx="992043" cy="7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88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/>
          <p:cNvSpPr/>
          <p:nvPr/>
        </p:nvSpPr>
        <p:spPr>
          <a:xfrm rot="16200000" flipV="1">
            <a:off x="130547" y="-130545"/>
            <a:ext cx="6879947" cy="714103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32 w 10000"/>
              <a:gd name="connsiteY0" fmla="*/ 367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32 w 10000"/>
              <a:gd name="connsiteY4" fmla="*/ 3678 h 10000"/>
              <a:gd name="connsiteX0" fmla="*/ 1 w 10032"/>
              <a:gd name="connsiteY0" fmla="*/ 3678 h 10000"/>
              <a:gd name="connsiteX1" fmla="*/ 10032 w 10032"/>
              <a:gd name="connsiteY1" fmla="*/ 0 h 10000"/>
              <a:gd name="connsiteX2" fmla="*/ 10032 w 10032"/>
              <a:gd name="connsiteY2" fmla="*/ 10000 h 10000"/>
              <a:gd name="connsiteX3" fmla="*/ 32 w 10032"/>
              <a:gd name="connsiteY3" fmla="*/ 10000 h 10000"/>
              <a:gd name="connsiteX4" fmla="*/ 1 w 10032"/>
              <a:gd name="connsiteY4" fmla="*/ 36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2" h="10000">
                <a:moveTo>
                  <a:pt x="1" y="3678"/>
                </a:moveTo>
                <a:lnTo>
                  <a:pt x="10032" y="0"/>
                </a:lnTo>
                <a:lnTo>
                  <a:pt x="10032" y="10000"/>
                </a:lnTo>
                <a:lnTo>
                  <a:pt x="32" y="10000"/>
                </a:lnTo>
                <a:cubicBezTo>
                  <a:pt x="43" y="7893"/>
                  <a:pt x="-10" y="5785"/>
                  <a:pt x="1" y="36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7029" y="381474"/>
            <a:ext cx="1268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ysClr val="windowText" lastClr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6600" b="1" i="1" dirty="0">
              <a:solidFill>
                <a:sysClr val="windowText" lastClr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44418" y="1516902"/>
            <a:ext cx="9060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18391" y="484411"/>
            <a:ext cx="3477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i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3204" y="377555"/>
            <a:ext cx="3477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5566" y="285222"/>
            <a:ext cx="1268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  <a:endParaRPr lang="ko-KR" altLang="en-US" sz="6600" b="1" i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3753" y="675656"/>
            <a:ext cx="8789482" cy="5651971"/>
            <a:chOff x="653753" y="675656"/>
            <a:chExt cx="8789482" cy="5651971"/>
          </a:xfrm>
        </p:grpSpPr>
        <p:sp>
          <p:nvSpPr>
            <p:cNvPr id="32" name="TextBox 31"/>
            <p:cNvSpPr txBox="1"/>
            <p:nvPr/>
          </p:nvSpPr>
          <p:spPr>
            <a:xfrm>
              <a:off x="653753" y="2790139"/>
              <a:ext cx="199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BF3E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&gt; BACK</a:t>
              </a:r>
              <a:endParaRPr lang="ko-KR" altLang="en-US" sz="36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163" y="4047417"/>
              <a:ext cx="1934771" cy="2280210"/>
            </a:xfrm>
            <a:prstGeom prst="round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9444" y="675656"/>
              <a:ext cx="2143791" cy="1983416"/>
            </a:xfrm>
            <a:prstGeom prst="round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53753" y="507853"/>
            <a:ext cx="11291504" cy="5864008"/>
            <a:chOff x="653753" y="507853"/>
            <a:chExt cx="11291504" cy="5864008"/>
          </a:xfrm>
        </p:grpSpPr>
        <p:sp>
          <p:nvSpPr>
            <p:cNvPr id="31" name="TextBox 30"/>
            <p:cNvSpPr txBox="1"/>
            <p:nvPr/>
          </p:nvSpPr>
          <p:spPr>
            <a:xfrm>
              <a:off x="653753" y="2030597"/>
              <a:ext cx="22990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FBF3E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&gt; FRONT</a:t>
              </a:r>
              <a:endParaRPr lang="ko-KR" altLang="en-US" sz="36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7134" y="507853"/>
              <a:ext cx="1819016" cy="2425352"/>
            </a:xfrm>
            <a:prstGeom prst="round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5878" y="2941037"/>
              <a:ext cx="1925174" cy="1925174"/>
            </a:xfrm>
            <a:prstGeom prst="round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151513" y="4588713"/>
              <a:ext cx="1793744" cy="1783148"/>
            </a:xfrm>
            <a:prstGeom prst="round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653753" y="3549681"/>
            <a:ext cx="1563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4000" b="1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ko-KR" altLang="en-US" sz="3600" b="1" dirty="0">
              <a:solidFill>
                <a:srgbClr val="FBF3E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92566" y="2934941"/>
            <a:ext cx="1953290" cy="19373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될지 몰랐는데 완성이 되어서 정말 기쁩니다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50163" y="4047417"/>
            <a:ext cx="1955331" cy="2280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 둘 씩 쌓아올려서 완성시켜나가는 것이 재밌었습니다</a:t>
            </a:r>
            <a:r>
              <a:rPr lang="en-US" altLang="ko-KR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나은 결과를 내기 위해서 어떻게 협업해야 하는 지 알 수 있었습니다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148684" y="4588713"/>
            <a:ext cx="1793744" cy="1783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해보는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리액트가</a:t>
            </a:r>
            <a:r>
              <a:rPr lang="ko-KR" altLang="en-US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어렵기도 했지만 조금씩 완성되어가는 모습 보니 뿌듯했습니다</a:t>
            </a:r>
            <a:r>
              <a:rPr lang="en-US" altLang="ko-KR" sz="1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037135" y="507852"/>
            <a:ext cx="1819016" cy="24253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사용해보는 기술이 많아서 힘들었지만 결국 완성도 있는 결과물을 볼 수 있어서 좋았습니다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99444" y="669561"/>
            <a:ext cx="2143791" cy="19895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좋은 팀원을 만나 프로젝트 완성도가 높아진 것 같아 기쁩니다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072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262CC0-E58C-4CDC-9F54-684C628C1B03}"/>
              </a:ext>
            </a:extLst>
          </p:cNvPr>
          <p:cNvSpPr/>
          <p:nvPr/>
        </p:nvSpPr>
        <p:spPr>
          <a:xfrm>
            <a:off x="4616450" y="1905000"/>
            <a:ext cx="2959100" cy="3048000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29978" y="2705725"/>
            <a:ext cx="2932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DF6D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lang="ko-KR" altLang="en-US" sz="4400" b="1" dirty="0">
              <a:solidFill>
                <a:srgbClr val="FDF6D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6558" y="200513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중고 거래 시장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6652" y="4467236"/>
            <a:ext cx="11141765" cy="1879267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26461" y="5308984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불황에도 꾸준히 성장하는 중고거래 시장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5534" y="4712225"/>
            <a:ext cx="410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3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조 규모의 잠재력이 큰 시장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652" y="177653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238736" y="1602524"/>
            <a:ext cx="2343370" cy="2343369"/>
            <a:chOff x="1238736" y="1522314"/>
            <a:chExt cx="2343370" cy="2343369"/>
          </a:xfrm>
        </p:grpSpPr>
        <p:grpSp>
          <p:nvGrpSpPr>
            <p:cNvPr id="21" name="그룹 20"/>
            <p:cNvGrpSpPr/>
            <p:nvPr/>
          </p:nvGrpSpPr>
          <p:grpSpPr>
            <a:xfrm>
              <a:off x="1238736" y="1522314"/>
              <a:ext cx="2343370" cy="2343369"/>
              <a:chOff x="741835" y="2781300"/>
              <a:chExt cx="1847850" cy="1847850"/>
            </a:xfrm>
          </p:grpSpPr>
          <p:sp>
            <p:nvSpPr>
              <p:cNvPr id="22" name="원호 21"/>
              <p:cNvSpPr/>
              <p:nvPr/>
            </p:nvSpPr>
            <p:spPr>
              <a:xfrm>
                <a:off x="741835" y="2781300"/>
                <a:ext cx="1847850" cy="1847850"/>
              </a:xfrm>
              <a:prstGeom prst="arc">
                <a:avLst>
                  <a:gd name="adj1" fmla="val 32268"/>
                  <a:gd name="adj2" fmla="val 22101"/>
                </a:avLst>
              </a:prstGeom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26" name="원호 25"/>
              <p:cNvSpPr/>
              <p:nvPr/>
            </p:nvSpPr>
            <p:spPr>
              <a:xfrm>
                <a:off x="741835" y="2781300"/>
                <a:ext cx="1847850" cy="1847850"/>
              </a:xfrm>
              <a:prstGeom prst="arc">
                <a:avLst>
                  <a:gd name="adj1" fmla="val 6237278"/>
                  <a:gd name="adj2" fmla="val 16138548"/>
                </a:avLst>
              </a:prstGeom>
              <a:ln w="1270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687653" y="2063056"/>
              <a:ext cx="1443024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중고나라</a:t>
              </a:r>
              <a:endParaRPr lang="en-US" altLang="ko-KR" sz="2000" dirty="0">
                <a:solidFill>
                  <a:srgbClr val="3753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 수</a:t>
              </a:r>
              <a:endParaRPr lang="en-US" altLang="ko-KR" sz="2000" dirty="0">
                <a:solidFill>
                  <a:srgbClr val="3753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2100</a:t>
              </a:r>
              <a:r>
                <a:rPr lang="ko-KR" altLang="en-US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만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74376" y="1384680"/>
            <a:ext cx="3104208" cy="2766804"/>
            <a:chOff x="8506186" y="1395850"/>
            <a:chExt cx="3104208" cy="2766804"/>
          </a:xfrm>
        </p:grpSpPr>
        <p:sp>
          <p:nvSpPr>
            <p:cNvPr id="28" name="TextBox 27"/>
            <p:cNvSpPr txBox="1"/>
            <p:nvPr/>
          </p:nvSpPr>
          <p:spPr>
            <a:xfrm>
              <a:off x="8775901" y="1395850"/>
              <a:ext cx="23968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연간 방문자 수</a:t>
              </a:r>
            </a:p>
            <a:p>
              <a:pPr algn="ctr"/>
              <a:r>
                <a:rPr lang="en-US" altLang="ko-KR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억</a:t>
              </a:r>
              <a:r>
                <a:rPr lang="en-US" altLang="ko-KR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9000</a:t>
              </a:r>
              <a:r>
                <a:rPr lang="ko-KR" altLang="en-US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만명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811" y="3223349"/>
              <a:ext cx="499989" cy="49998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00" y="2768299"/>
              <a:ext cx="955040" cy="95504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425" y="2512369"/>
              <a:ext cx="1210969" cy="121096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851" y="3114043"/>
              <a:ext cx="609295" cy="609295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506186" y="3723339"/>
              <a:ext cx="2936240" cy="11062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99734" y="3215426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개설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38463" y="3854877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2003</a:t>
              </a:r>
              <a:endPara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6977" y="3854877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2010</a:t>
              </a:r>
              <a:endPara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884492" y="3854877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2015</a:t>
              </a:r>
              <a:endPara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94567" y="3854877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2017</a:t>
              </a:r>
              <a:endParaRPr lang="ko-KR" altLang="en-US" sz="1400" b="1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38180" y="2171093"/>
              <a:ext cx="16914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(2017</a:t>
              </a:r>
              <a:r>
                <a:rPr lang="ko-KR" altLang="en-US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년도 중고나라 제공</a:t>
              </a:r>
              <a:r>
                <a:rPr lang="en-US" altLang="ko-KR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)</a:t>
              </a:r>
              <a:endParaRPr lang="ko-KR" altLang="en-US" sz="11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33093" y="892376"/>
            <a:ext cx="3524896" cy="3171743"/>
            <a:chOff x="8233093" y="812166"/>
            <a:chExt cx="3524896" cy="3171743"/>
          </a:xfrm>
        </p:grpSpPr>
        <p:sp>
          <p:nvSpPr>
            <p:cNvPr id="12" name="타원 11"/>
            <p:cNvSpPr/>
            <p:nvPr/>
          </p:nvSpPr>
          <p:spPr>
            <a:xfrm>
              <a:off x="8274427" y="3146815"/>
              <a:ext cx="782443" cy="78244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9166922" y="2700325"/>
              <a:ext cx="1061673" cy="106167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9679837" y="812166"/>
              <a:ext cx="2078152" cy="207815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72678" y="1339077"/>
              <a:ext cx="16674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2018 </a:t>
              </a:r>
              <a:r>
                <a:rPr lang="ko-KR" altLang="en-US" sz="2000" dirty="0" err="1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거래액</a:t>
              </a:r>
              <a:endParaRPr lang="en-US" altLang="ko-KR" sz="2000" dirty="0">
                <a:solidFill>
                  <a:srgbClr val="37536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</a:t>
              </a:r>
              <a:r>
                <a:rPr lang="ko-KR" altLang="en-US" sz="2800" dirty="0">
                  <a:solidFill>
                    <a:srgbClr val="37536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 이상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304622" flipH="1">
              <a:off x="10265487" y="3057124"/>
              <a:ext cx="1087676" cy="76589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233093" y="3275928"/>
              <a:ext cx="867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2016</a:t>
              </a:r>
            </a:p>
            <a:p>
              <a:pPr algn="ctr"/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1</a:t>
              </a:r>
              <a:r>
                <a:rPr lang="ko-KR" altLang="en-US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조</a:t>
              </a:r>
              <a:r>
                <a:rPr lang="en-US" altLang="ko-KR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8</a:t>
              </a:r>
              <a:r>
                <a:rPr lang="ko-KR" altLang="en-US" sz="1400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천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24340" y="2888432"/>
              <a:ext cx="955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2017</a:t>
              </a:r>
            </a:p>
            <a:p>
              <a:pPr algn="ctr"/>
              <a:r>
                <a:rPr lang="en-US" altLang="ko-KR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2</a:t>
              </a:r>
              <a:r>
                <a:rPr lang="ko-KR" altLang="en-US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조</a:t>
              </a:r>
              <a:r>
                <a:rPr lang="en-US" altLang="ko-KR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3</a:t>
              </a:r>
              <a:r>
                <a:rPr lang="ko-KR" altLang="en-US" b="1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천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033469" y="2211480"/>
              <a:ext cx="13708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(</a:t>
              </a:r>
              <a:r>
                <a:rPr lang="ko-KR" altLang="en-US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중고나라</a:t>
              </a:r>
              <a:r>
                <a:rPr lang="en-US" altLang="ko-KR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+</a:t>
              </a:r>
              <a:r>
                <a:rPr lang="ko-KR" altLang="en-US" sz="1100" dirty="0" err="1">
                  <a:latin typeface="Yoon® 민국" panose="020B0303000000000000" pitchFamily="50" charset="-127"/>
                  <a:ea typeface="Yoon® 민국" panose="020B0303000000000000" pitchFamily="50" charset="-127"/>
                </a:rPr>
                <a:t>번개장터</a:t>
              </a:r>
              <a:r>
                <a:rPr lang="en-US" altLang="ko-KR" sz="1100" dirty="0">
                  <a:latin typeface="Yoon® 민국" panose="020B0303000000000000" pitchFamily="50" charset="-127"/>
                  <a:ea typeface="Yoon® 민국" panose="020B0303000000000000" pitchFamily="50" charset="-127"/>
                </a:rPr>
                <a:t>)</a:t>
              </a:r>
              <a:endParaRPr lang="ko-KR" altLang="en-US" sz="1100" dirty="0">
                <a:latin typeface="Yoon® 민국" panose="020B0303000000000000" pitchFamily="50" charset="-127"/>
                <a:ea typeface="Yoon® 민국" panose="020B0303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63684" y="-1"/>
            <a:ext cx="108000" cy="1010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AFD7616-4007-4783-A702-A56AB5948B0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34" y="2765279"/>
            <a:ext cx="137180" cy="1371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AFD7616-4007-4783-A702-A56AB5948B0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09" y="3215157"/>
            <a:ext cx="69096" cy="6909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DFC6082-548D-4EE3-907D-D5CF4279A1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91" y="2501582"/>
            <a:ext cx="188792" cy="1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131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6261463" y="2220686"/>
            <a:ext cx="5449996" cy="418064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9B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옅은, 표지판이(가) 표시된 사진&#10;&#10;자동 생성된 설명">
            <a:extLst>
              <a:ext uri="{FF2B5EF4-FFF2-40B4-BE49-F238E27FC236}">
                <a16:creationId xmlns:a16="http://schemas.microsoft.com/office/drawing/2014/main" id="{EDA378A7-9C91-44C3-B800-FDB659D745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018" y="3789357"/>
            <a:ext cx="1274881" cy="127488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009" y="1193058"/>
            <a:ext cx="12172477" cy="7691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46652" y="177653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346558" y="187813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시장</a:t>
            </a:r>
            <a:r>
              <a:rPr lang="en-US" altLang="ko-KR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63684" y="-1"/>
            <a:ext cx="108000" cy="1010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5227" y="2220686"/>
            <a:ext cx="5449996" cy="418064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1" y="3759826"/>
            <a:ext cx="1121679" cy="11933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62" y="3709887"/>
            <a:ext cx="1273116" cy="135448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49" y="3873192"/>
            <a:ext cx="1136192" cy="1208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78" y="3709887"/>
            <a:ext cx="1186226" cy="1262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35" y="3712812"/>
            <a:ext cx="1140459" cy="12133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586228" y="254897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특징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05876" y="2548979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불편한 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62776" y="5491432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거래 평가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직거래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필터기능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80385" y="5357908"/>
            <a:ext cx="477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모바일 환경에 편향된 서비스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 시 로그인 必</a:t>
            </a:r>
            <a:r>
              <a:rPr lang="en-US" altLang="ko-KR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 기능 </a:t>
            </a:r>
            <a:r>
              <a:rPr lang="ko-KR" altLang="en-US" sz="24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미지원</a:t>
            </a:r>
            <a:endParaRPr lang="ko-KR" altLang="en-US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2" name="Picture 10" descr="당근마켓 이미지 검색결과">
            <a:extLst>
              <a:ext uri="{FF2B5EF4-FFF2-40B4-BE49-F238E27FC236}">
                <a16:creationId xmlns:a16="http://schemas.microsoft.com/office/drawing/2014/main" id="{A02040D0-9FD1-4F30-9C48-138BF2304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50" b="90750" l="9500" r="86750">
                        <a14:foregroundMark x1="49750" y1="22500" x2="57000" y2="2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505" t="5642" r="3505" b="6128"/>
          <a:stretch/>
        </p:blipFill>
        <p:spPr bwMode="auto">
          <a:xfrm>
            <a:off x="468147" y="1218826"/>
            <a:ext cx="699920" cy="65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번개장터 이미지 검색결과">
            <a:extLst>
              <a:ext uri="{FF2B5EF4-FFF2-40B4-BE49-F238E27FC236}">
                <a16:creationId xmlns:a16="http://schemas.microsoft.com/office/drawing/2014/main" id="{D05E75E0-C41C-41EB-8A4E-723FE819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92889" l="9778" r="89778">
                        <a14:foregroundMark x1="44000" y1="35111" x2="55556" y2="5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56" y="1254018"/>
            <a:ext cx="607783" cy="6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중고나라 이미지 검색결과">
            <a:extLst>
              <a:ext uri="{FF2B5EF4-FFF2-40B4-BE49-F238E27FC236}">
                <a16:creationId xmlns:a16="http://schemas.microsoft.com/office/drawing/2014/main" id="{4BFDA123-2D56-4515-8B7D-0F6D9AD9A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9176" r="25939" b="47434"/>
          <a:stretch/>
        </p:blipFill>
        <p:spPr bwMode="auto">
          <a:xfrm>
            <a:off x="5371588" y="1311000"/>
            <a:ext cx="718351" cy="4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59737" y="1302334"/>
            <a:ext cx="215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당근마켓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23099" y="1302334"/>
            <a:ext cx="215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번개장터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7259" y="1302334"/>
            <a:ext cx="215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중고나라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51835" y="2682453"/>
            <a:ext cx="10223017" cy="2399548"/>
          </a:xfrm>
          <a:prstGeom prst="rect">
            <a:avLst/>
          </a:prstGeom>
          <a:solidFill>
            <a:srgbClr val="37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79177" y="3218441"/>
            <a:ext cx="75729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기존의 장점은 살리고 단점은 개선하고 </a:t>
            </a:r>
            <a:r>
              <a:rPr lang="ko-KR" altLang="en-US" sz="2800" b="1" spc="-150" dirty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기능</a:t>
            </a:r>
            <a:r>
              <a:rPr lang="ko-KR" altLang="en-US" sz="2800" spc="-150" dirty="0">
                <a:solidFill>
                  <a:schemeClr val="bg1"/>
                </a:solidFill>
                <a:latin typeface="Yoon® 민국" panose="020B0303000000000000" pitchFamily="50" charset="-127"/>
                <a:ea typeface="Yoon® 민국" panose="020B0303000000000000" pitchFamily="50" charset="-127"/>
              </a:rPr>
              <a:t>을 추가한 </a:t>
            </a:r>
            <a:endParaRPr lang="en-US" altLang="ko-KR" sz="2800" spc="-150" dirty="0">
              <a:solidFill>
                <a:schemeClr val="bg1"/>
              </a:solidFill>
              <a:latin typeface="Yoon® 민국" panose="020B0303000000000000" pitchFamily="50" charset="-127"/>
              <a:ea typeface="Yoon® 민국" panose="020B0303000000000000" pitchFamily="50" charset="-127"/>
            </a:endParaRPr>
          </a:p>
          <a:p>
            <a:pPr algn="ctr"/>
            <a:r>
              <a:rPr lang="en-US" altLang="ko-KR" sz="1400" spc="-1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/>
            <a:r>
              <a:rPr lang="ko-KR" altLang="en-US" sz="3200" spc="-150" dirty="0">
                <a:solidFill>
                  <a:srgbClr val="F593A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새로운 서비스의 탄생</a:t>
            </a:r>
          </a:p>
        </p:txBody>
      </p:sp>
    </p:spTree>
    <p:extLst>
      <p:ext uri="{BB962C8B-B14F-4D97-AF65-F5344CB8AC3E}">
        <p14:creationId xmlns:p14="http://schemas.microsoft.com/office/powerpoint/2010/main" val="41005329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792" y="1172817"/>
            <a:ext cx="11688416" cy="539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652" y="23861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1798" y="230993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기술적 경쟁력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242128" y="2003001"/>
            <a:ext cx="2188861" cy="3625026"/>
            <a:chOff x="9242128" y="2003001"/>
            <a:chExt cx="2188861" cy="3625026"/>
          </a:xfrm>
        </p:grpSpPr>
        <p:sp>
          <p:nvSpPr>
            <p:cNvPr id="6" name="TextBox 5"/>
            <p:cNvSpPr txBox="1"/>
            <p:nvPr/>
          </p:nvSpPr>
          <p:spPr>
            <a:xfrm>
              <a:off x="9252187" y="4920141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지도 기능</a:t>
              </a:r>
            </a:p>
          </p:txBody>
        </p:sp>
        <p:pic>
          <p:nvPicPr>
            <p:cNvPr id="8" name="그림 7" descr="옅은, 표지판이(가) 표시된 사진&#10;&#10;자동 생성된 설명">
              <a:extLst>
                <a:ext uri="{FF2B5EF4-FFF2-40B4-BE49-F238E27FC236}">
                  <a16:creationId xmlns:a16="http://schemas.microsoft.com/office/drawing/2014/main" id="{EDA378A7-9C91-44C3-B800-FDB659D7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128" y="2003001"/>
              <a:ext cx="2096327" cy="209632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7644" y="2098059"/>
            <a:ext cx="2364329" cy="3799398"/>
            <a:chOff x="927644" y="2098059"/>
            <a:chExt cx="2364329" cy="3799398"/>
          </a:xfrm>
        </p:grpSpPr>
        <p:sp>
          <p:nvSpPr>
            <p:cNvPr id="19" name="TextBox 18"/>
            <p:cNvSpPr txBox="1"/>
            <p:nvPr/>
          </p:nvSpPr>
          <p:spPr>
            <a:xfrm>
              <a:off x="927644" y="4574018"/>
              <a:ext cx="22990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웹</a:t>
              </a:r>
              <a:r>
                <a:rPr lang="en-US" altLang="ko-KR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</a:t>
              </a:r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모바일</a:t>
              </a:r>
              <a:endPara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지원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047482" y="2098059"/>
              <a:ext cx="2244491" cy="1950478"/>
              <a:chOff x="1047482" y="2214173"/>
              <a:chExt cx="2244491" cy="195047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82" y="2214173"/>
                <a:ext cx="1865330" cy="1865330"/>
              </a:xfrm>
              <a:prstGeom prst="rect">
                <a:avLst/>
              </a:prstGeom>
            </p:spPr>
          </p:pic>
          <p:grpSp>
            <p:nvGrpSpPr>
              <p:cNvPr id="28" name="그룹 27"/>
              <p:cNvGrpSpPr/>
              <p:nvPr/>
            </p:nvGrpSpPr>
            <p:grpSpPr>
              <a:xfrm>
                <a:off x="2248878" y="3121556"/>
                <a:ext cx="1043095" cy="1043095"/>
                <a:chOff x="7416507" y="3205979"/>
                <a:chExt cx="1043095" cy="1043095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7681768" y="3341446"/>
                  <a:ext cx="519311" cy="772163"/>
                </a:xfrm>
                <a:prstGeom prst="rect">
                  <a:avLst/>
                </a:prstGeom>
                <a:solidFill>
                  <a:srgbClr val="CFDF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6507" y="3205979"/>
                  <a:ext cx="1043095" cy="104309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" name="그룹 6"/>
          <p:cNvGrpSpPr/>
          <p:nvPr/>
        </p:nvGrpSpPr>
        <p:grpSpPr>
          <a:xfrm>
            <a:off x="3793762" y="2098059"/>
            <a:ext cx="2178802" cy="3799398"/>
            <a:chOff x="3793762" y="2098059"/>
            <a:chExt cx="2178802" cy="3799398"/>
          </a:xfrm>
        </p:grpSpPr>
        <p:sp>
          <p:nvSpPr>
            <p:cNvPr id="18" name="TextBox 17"/>
            <p:cNvSpPr txBox="1"/>
            <p:nvPr/>
          </p:nvSpPr>
          <p:spPr>
            <a:xfrm>
              <a:off x="3793762" y="4574018"/>
              <a:ext cx="217880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</a:t>
              </a:r>
              <a:endParaRPr lang="en-US" altLang="ko-KR" sz="4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필터 기능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020068" y="2098059"/>
              <a:ext cx="1670376" cy="2023494"/>
              <a:chOff x="4074710" y="2214173"/>
              <a:chExt cx="1670376" cy="2023494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710" y="2214173"/>
                <a:ext cx="1670376" cy="1670376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8555" l="52148" r="72461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38" r="26520" b="81909"/>
              <a:stretch/>
            </p:blipFill>
            <p:spPr>
              <a:xfrm>
                <a:off x="4713669" y="3935468"/>
                <a:ext cx="361508" cy="302199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6376885" y="2098059"/>
            <a:ext cx="2178802" cy="3529968"/>
            <a:chOff x="6376885" y="2098059"/>
            <a:chExt cx="2178802" cy="3529968"/>
          </a:xfrm>
        </p:grpSpPr>
        <p:sp>
          <p:nvSpPr>
            <p:cNvPr id="17" name="TextBox 16"/>
            <p:cNvSpPr txBox="1"/>
            <p:nvPr/>
          </p:nvSpPr>
          <p:spPr>
            <a:xfrm>
              <a:off x="6376885" y="4920141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두근</a:t>
              </a:r>
              <a:r>
                <a:rPr lang="ko-KR" altLang="en-US" sz="4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지수</a:t>
              </a:r>
            </a:p>
          </p:txBody>
        </p:sp>
        <p:pic>
          <p:nvPicPr>
            <p:cNvPr id="35" name="그림 34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5A582748-3FF9-46FF-AE42-B3A0E005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539" y="2098059"/>
              <a:ext cx="2095495" cy="209549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40" y="2638728"/>
            <a:ext cx="2111117" cy="211111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89" y="2638728"/>
            <a:ext cx="2111117" cy="211111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38" y="2638728"/>
            <a:ext cx="2111117" cy="211111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7" y="2638728"/>
            <a:ext cx="2111117" cy="21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26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A5248C-0331-4893-AD96-4F9F48ECB265}"/>
              </a:ext>
            </a:extLst>
          </p:cNvPr>
          <p:cNvGrpSpPr/>
          <p:nvPr/>
        </p:nvGrpSpPr>
        <p:grpSpPr>
          <a:xfrm>
            <a:off x="638629" y="931821"/>
            <a:ext cx="10900476" cy="5486400"/>
            <a:chOff x="624114" y="696687"/>
            <a:chExt cx="10914743" cy="54864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0957A4C-F308-4CED-9541-46346449E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14" y="696687"/>
              <a:ext cx="10914743" cy="54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6E84CA-83C4-4E08-AC9A-C186ACC51859}"/>
                </a:ext>
              </a:extLst>
            </p:cNvPr>
            <p:cNvSpPr/>
            <p:nvPr/>
          </p:nvSpPr>
          <p:spPr>
            <a:xfrm>
              <a:off x="4223717" y="1275580"/>
              <a:ext cx="3958446" cy="527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7633" y="1220369"/>
            <a:ext cx="3019632" cy="3107939"/>
          </a:xfrm>
          <a:prstGeom prst="rect">
            <a:avLst/>
          </a:prstGeom>
          <a:solidFill>
            <a:srgbClr val="FB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19932" y="1629480"/>
            <a:ext cx="2117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두근</a:t>
            </a:r>
            <a:endParaRPr lang="en-US" altLang="ko-KR" sz="7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7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마켓</a:t>
            </a:r>
          </a:p>
        </p:txBody>
      </p:sp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482B8B-B8A0-4172-A31C-5482B393075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2319">
            <a:off x="2530239" y="3085233"/>
            <a:ext cx="407224" cy="407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25EE09-0D38-4BB2-A631-BECB8BD9B62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6676">
            <a:off x="4910208" y="2960192"/>
            <a:ext cx="397388" cy="3973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C5F900-D486-46F3-ACBE-81CB1DD843A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03">
            <a:off x="6045449" y="4434972"/>
            <a:ext cx="329428" cy="3294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5317B9-171D-4890-BEE3-5658B787B3B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404">
            <a:off x="634371" y="2864164"/>
            <a:ext cx="374314" cy="3743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3978BF-F44B-413F-A513-221DD54AE12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386" y="3309417"/>
            <a:ext cx="322445" cy="3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27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두근마켓_BGM추가_압축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61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택배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750"/>
          <a:stretch/>
        </p:blipFill>
        <p:spPr bwMode="auto">
          <a:xfrm>
            <a:off x="2544417" y="0"/>
            <a:ext cx="96620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2912" y="134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1268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5" y="3105834"/>
            <a:ext cx="2622836" cy="1161365"/>
            <a:chOff x="2183151" y="2280886"/>
            <a:chExt cx="1748485" cy="1161365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280886"/>
              <a:ext cx="17484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핵심 서비스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1" y="3100142"/>
              <a:ext cx="1748484" cy="34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dirty="0" err="1">
                  <a:solidFill>
                    <a:schemeClr val="accent2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두근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마켓만의 서비스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867359" y="2251262"/>
            <a:ext cx="4416760" cy="3211417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0298" y="22990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반응형</a:t>
            </a:r>
            <a:r>
              <a:rPr lang="ko-KR" altLang="en-US" sz="3600" spc="-3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74417" y="2979807"/>
            <a:ext cx="3802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모바일</a:t>
            </a:r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</a:t>
            </a:r>
            <a:endParaRPr lang="en-US" altLang="ko-KR" sz="3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100% </a:t>
            </a:r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동일한 기능</a:t>
            </a:r>
            <a:endParaRPr lang="en-US" altLang="ko-KR" sz="3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맞춤형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UI/UX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6652" y="22990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EC7735-FECA-4CF9-A557-8604A1D1F479}"/>
              </a:ext>
            </a:extLst>
          </p:cNvPr>
          <p:cNvGrpSpPr/>
          <p:nvPr/>
        </p:nvGrpSpPr>
        <p:grpSpPr>
          <a:xfrm>
            <a:off x="853710" y="1414336"/>
            <a:ext cx="5376800" cy="4769156"/>
            <a:chOff x="3407600" y="72569"/>
            <a:chExt cx="5376800" cy="4325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6202D2-0A1A-4F2A-BB6F-C130C3709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8" b="10249"/>
            <a:stretch/>
          </p:blipFill>
          <p:spPr>
            <a:xfrm>
              <a:off x="3407600" y="72569"/>
              <a:ext cx="5376800" cy="43252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252009-90DA-4EF1-BB11-38AF6005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8571" y="511497"/>
              <a:ext cx="4949372" cy="291750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CEE589-3A2D-4543-92EF-2CFA8FBF441A}"/>
              </a:ext>
            </a:extLst>
          </p:cNvPr>
          <p:cNvGrpSpPr/>
          <p:nvPr/>
        </p:nvGrpSpPr>
        <p:grpSpPr>
          <a:xfrm>
            <a:off x="1036772" y="1333654"/>
            <a:ext cx="5010675" cy="5010675"/>
            <a:chOff x="1036772" y="1351632"/>
            <a:chExt cx="5010675" cy="50106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2480C7E-57D6-4C12-8A44-C69BE754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4" b="96875" l="9961" r="89844">
                          <a14:foregroundMark x1="28516" y1="3711" x2="64063" y2="5664"/>
                          <a14:foregroundMark x1="64063" y1="5664" x2="74414" y2="4883"/>
                          <a14:foregroundMark x1="29102" y1="94141" x2="64258" y2="94531"/>
                          <a14:foregroundMark x1="64258" y1="94531" x2="79883" y2="92578"/>
                          <a14:foregroundMark x1="80273" y1="88281" x2="79102" y2="46484"/>
                          <a14:foregroundMark x1="29688" y1="4297" x2="19922" y2="7422"/>
                          <a14:foregroundMark x1="19922" y1="7422" x2="18359" y2="91406"/>
                          <a14:foregroundMark x1="18359" y1="91406" x2="57031" y2="97070"/>
                          <a14:foregroundMark x1="57031" y1="97070" x2="76172" y2="94336"/>
                          <a14:foregroundMark x1="24805" y1="2148" x2="40625" y2="4492"/>
                          <a14:foregroundMark x1="40625" y1="4492" x2="50391" y2="4492"/>
                          <a14:foregroundMark x1="50391" y1="4492" x2="60938" y2="4492"/>
                          <a14:foregroundMark x1="60938" y1="4492" x2="70313" y2="2344"/>
                          <a14:foregroundMark x1="70313" y1="2344" x2="79102" y2="6641"/>
                          <a14:foregroundMark x1="79102" y1="6641" x2="81836" y2="47070"/>
                          <a14:backgroundMark x1="47266" y1="16797" x2="43750" y2="26563"/>
                          <a14:backgroundMark x1="43750" y1="26563" x2="36914" y2="34180"/>
                          <a14:backgroundMark x1="36914" y1="34180" x2="31836" y2="25195"/>
                          <a14:backgroundMark x1="31836" y1="25195" x2="44141" y2="24414"/>
                          <a14:backgroundMark x1="44141" y1="24414" x2="53320" y2="32813"/>
                          <a14:backgroundMark x1="53320" y1="32813" x2="58594" y2="45703"/>
                          <a14:backgroundMark x1="58594" y1="45703" x2="59961" y2="56836"/>
                          <a14:backgroundMark x1="59961" y1="56836" x2="52930" y2="65820"/>
                          <a14:backgroundMark x1="52930" y1="65820" x2="43945" y2="62109"/>
                          <a14:backgroundMark x1="43945" y1="62109" x2="45508" y2="49023"/>
                          <a14:backgroundMark x1="45508" y1="49023" x2="51953" y2="41992"/>
                          <a14:backgroundMark x1="51953" y1="41992" x2="61719" y2="37305"/>
                          <a14:backgroundMark x1="61719" y1="37305" x2="67383" y2="47656"/>
                          <a14:backgroundMark x1="67383" y1="47656" x2="67188" y2="57227"/>
                          <a14:backgroundMark x1="67188" y1="57227" x2="58984" y2="70313"/>
                          <a14:backgroundMark x1="58984" y1="70313" x2="50195" y2="76758"/>
                          <a14:backgroundMark x1="50195" y1="76758" x2="39453" y2="70703"/>
                          <a14:backgroundMark x1="39453" y1="70703" x2="37891" y2="58203"/>
                          <a14:backgroundMark x1="37891" y1="58203" x2="49023" y2="52148"/>
                          <a14:backgroundMark x1="49023" y1="52148" x2="55273" y2="529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72" y="1351632"/>
              <a:ext cx="5010675" cy="50106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E61AC23-E9FD-47D7-81CB-4C6824C17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6384"/>
            <a:stretch/>
          </p:blipFill>
          <p:spPr>
            <a:xfrm>
              <a:off x="2097937" y="1826046"/>
              <a:ext cx="2888344" cy="3961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-1"/>
            <a:ext cx="1346558" cy="6857995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1581" y="177653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27370" y="0"/>
            <a:ext cx="5464629" cy="6857995"/>
          </a:xfrm>
          <a:prstGeom prst="rect">
            <a:avLst/>
          </a:prstGeom>
          <a:solidFill>
            <a:srgbClr val="6D9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52751" y="2575811"/>
            <a:ext cx="30043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메일 기반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본인 인증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2751" y="1138901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52751" y="4216794"/>
            <a:ext cx="385394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</a:t>
            </a:r>
            <a:r>
              <a:rPr lang="en-US" altLang="ko-KR" sz="3600" dirty="0" smtClean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SMTP</a:t>
            </a:r>
            <a:r>
              <a:rPr lang="ko-KR" altLang="en-US" sz="3600" dirty="0" smtClean="0">
                <a:solidFill>
                  <a:srgbClr val="FBF3E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활용해 인증번호 전송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99" b="43019"/>
          <a:stretch/>
        </p:blipFill>
        <p:spPr>
          <a:xfrm>
            <a:off x="1835679" y="3487378"/>
            <a:ext cx="4402569" cy="3210818"/>
          </a:xfrm>
          <a:prstGeom prst="rect">
            <a:avLst/>
          </a:prstGeom>
        </p:spPr>
      </p:pic>
      <p:pic>
        <p:nvPicPr>
          <p:cNvPr id="26" name="Picture 18" descr="구글 로고 이미지 검색결과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34" y="3674797"/>
            <a:ext cx="530059" cy="5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1565EC-4681-42CE-8805-28C3658CD3D6}"/>
              </a:ext>
            </a:extLst>
          </p:cNvPr>
          <p:cNvSpPr/>
          <p:nvPr/>
        </p:nvSpPr>
        <p:spPr>
          <a:xfrm>
            <a:off x="2752254" y="5526741"/>
            <a:ext cx="537882" cy="161365"/>
          </a:xfrm>
          <a:prstGeom prst="rect">
            <a:avLst/>
          </a:prstGeom>
          <a:solidFill>
            <a:srgbClr val="F9BF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F154A8-1A16-45C8-9601-D377E33E4B43}"/>
              </a:ext>
            </a:extLst>
          </p:cNvPr>
          <p:cNvGrpSpPr/>
          <p:nvPr/>
        </p:nvGrpSpPr>
        <p:grpSpPr>
          <a:xfrm>
            <a:off x="1793504" y="401997"/>
            <a:ext cx="4455553" cy="2743200"/>
            <a:chOff x="1793504" y="401997"/>
            <a:chExt cx="4455553" cy="27432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5B69906-F1D9-4C52-94B7-8F44DD86A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101" b="11453"/>
            <a:stretch/>
          </p:blipFill>
          <p:spPr>
            <a:xfrm>
              <a:off x="1793504" y="401997"/>
              <a:ext cx="4455553" cy="27432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C8D368-8846-45B0-A808-1C00C8295E8C}"/>
                </a:ext>
              </a:extLst>
            </p:cNvPr>
            <p:cNvSpPr txBox="1"/>
            <p:nvPr/>
          </p:nvSpPr>
          <p:spPr>
            <a:xfrm>
              <a:off x="2346315" y="1694530"/>
              <a:ext cx="1440000" cy="215444"/>
            </a:xfrm>
            <a:prstGeom prst="rect">
              <a:avLst/>
            </a:prstGeom>
            <a:solidFill>
              <a:srgbClr val="E7E2D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dlehfud22@naver.com</a:t>
              </a:r>
              <a:endParaRPr lang="ko-KR" altLang="en-US" sz="8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2646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1041</Words>
  <Application>Microsoft Office PowerPoint</Application>
  <PresentationFormat>와이드스크린</PresentationFormat>
  <Paragraphs>192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Yoon® 민국</vt:lpstr>
      <vt:lpstr>나눔스퀘어라운드 Bold</vt:lpstr>
      <vt:lpstr>Arial</vt:lpstr>
      <vt:lpstr>나눔스퀘어라운드 ExtraBold</vt:lpstr>
      <vt:lpstr>여기어때 잘난체</vt:lpstr>
      <vt:lpstr>HY견고딕</vt:lpstr>
      <vt:lpstr>나눔스퀘어_ac Bold</vt:lpstr>
      <vt:lpstr>여기어때 잘난체 OTF</vt:lpstr>
      <vt:lpstr>나눔스퀘어라운드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lee hacjin</cp:lastModifiedBy>
  <cp:revision>188</cp:revision>
  <dcterms:created xsi:type="dcterms:W3CDTF">2017-01-17T13:28:44Z</dcterms:created>
  <dcterms:modified xsi:type="dcterms:W3CDTF">2020-03-02T09:42:55Z</dcterms:modified>
</cp:coreProperties>
</file>